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3"/>
  </p:sldMasterIdLst>
  <p:sldIdLst>
    <p:sldId id="256" r:id="rId4"/>
    <p:sldId id="258" r:id="rId5"/>
    <p:sldId id="259" r:id="rId6"/>
    <p:sldId id="260" r:id="rId7"/>
    <p:sldId id="265" r:id="rId8"/>
    <p:sldId id="267" r:id="rId9"/>
    <p:sldId id="269" r:id="rId10"/>
    <p:sldId id="274" r:id="rId11"/>
    <p:sldId id="288" r:id="rId12"/>
    <p:sldId id="289" r:id="rId13"/>
    <p:sldId id="292" r:id="rId14"/>
    <p:sldId id="304" r:id="rId15"/>
    <p:sldId id="303" r:id="rId16"/>
    <p:sldId id="306" r:id="rId17"/>
    <p:sldId id="307" r:id="rId18"/>
    <p:sldId id="305" r:id="rId19"/>
    <p:sldId id="301" r:id="rId20"/>
    <p:sldId id="302" r:id="rId21"/>
    <p:sldId id="272" r:id="rId22"/>
    <p:sldId id="279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71A"/>
    <a:srgbClr val="408002"/>
    <a:srgbClr val="009285"/>
    <a:srgbClr val="006358"/>
    <a:srgbClr val="00A693"/>
    <a:srgbClr val="01BDB2"/>
    <a:srgbClr val="00DDCF"/>
    <a:srgbClr val="008E85"/>
    <a:srgbClr val="9EA9D2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/>
    <p:restoredTop sz="93699"/>
  </p:normalViewPr>
  <p:slideViewPr>
    <p:cSldViewPr snapToGrid="0" snapToObjects="1">
      <p:cViewPr>
        <p:scale>
          <a:sx n="108" d="100"/>
          <a:sy n="108" d="100"/>
        </p:scale>
        <p:origin x="66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panose="020B0604020202090204" pitchFamily="34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软件测试技术大作业</a:t>
            </a:r>
            <a:endParaRPr kumimoji="1" lang="zh-CN" altLang="en-US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</p:spPr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食了么小程序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915213" y="3860111"/>
            <a:ext cx="8084654" cy="1386027"/>
          </a:xfrm>
          <a:prstGeom prst="rect">
            <a:avLst/>
          </a:prstGeom>
        </p:spPr>
        <p:txBody>
          <a:bodyPr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宣讲人：</a:t>
            </a:r>
            <a:r>
              <a:rPr kumimoji="1" lang="en-US" altLang="zh-CN" dirty="0" smtClean="0"/>
              <a:t>1221</a:t>
            </a:r>
            <a:r>
              <a:rPr kumimoji="1" lang="zh-CN" altLang="en-US" dirty="0" smtClean="0"/>
              <a:t>小组</a:t>
            </a:r>
            <a:endParaRPr kumimoji="1"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卡路里预警提示</a:t>
            </a:r>
            <a:endParaRPr kumimoji="1" lang="zh-CN" altLang="en-US" dirty="0" smtClean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首页</a:t>
            </a:r>
            <a:endParaRPr kumimoji="1" lang="zh-CN" altLang="en-US" dirty="0"/>
          </a:p>
        </p:txBody>
      </p:sp>
      <p:pic>
        <p:nvPicPr>
          <p:cNvPr id="5" name="图片 4" descr="621606114559_.pic"/>
          <p:cNvPicPr>
            <a:picLocks noChangeAspect="1"/>
          </p:cNvPicPr>
          <p:nvPr/>
        </p:nvPicPr>
        <p:blipFill>
          <a:blip r:embed="rId1"/>
          <a:srcRect l="741" t="248" r="988"/>
          <a:stretch>
            <a:fillRect/>
          </a:stretch>
        </p:blipFill>
        <p:spPr>
          <a:xfrm>
            <a:off x="958215" y="1300480"/>
            <a:ext cx="2527300" cy="5099685"/>
          </a:xfrm>
          <a:prstGeom prst="roundRect">
            <a:avLst/>
          </a:prstGeom>
        </p:spPr>
      </p:pic>
      <p:sp>
        <p:nvSpPr>
          <p:cNvPr id="55" name="文本框 8"/>
          <p:cNvSpPr txBox="1"/>
          <p:nvPr/>
        </p:nvSpPr>
        <p:spPr>
          <a:xfrm>
            <a:off x="4584700" y="1400175"/>
            <a:ext cx="517144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1.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当天摄入卡路里大于推荐摄入卡路里的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80%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并且不超过推荐摄入卡路里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525" y="1731010"/>
            <a:ext cx="4057650" cy="762000"/>
          </a:xfrm>
          <a:prstGeom prst="rect">
            <a:avLst/>
          </a:prstGeom>
        </p:spPr>
      </p:pic>
      <p:sp>
        <p:nvSpPr>
          <p:cNvPr id="13" name="文本框 8"/>
          <p:cNvSpPr txBox="1"/>
          <p:nvPr/>
        </p:nvSpPr>
        <p:spPr>
          <a:xfrm>
            <a:off x="4584700" y="2613025"/>
            <a:ext cx="517144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2.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当天摄入卡路里等于推荐摄入卡路里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25" y="2994660"/>
            <a:ext cx="2383790" cy="730885"/>
          </a:xfrm>
          <a:prstGeom prst="rect">
            <a:avLst/>
          </a:prstGeom>
        </p:spPr>
      </p:pic>
      <p:sp>
        <p:nvSpPr>
          <p:cNvPr id="16" name="文本框 8"/>
          <p:cNvSpPr txBox="1"/>
          <p:nvPr/>
        </p:nvSpPr>
        <p:spPr>
          <a:xfrm>
            <a:off x="4584700" y="3825875"/>
            <a:ext cx="517144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3.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当天摄入卡路里大于推荐摄入卡路里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1.2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倍小于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1.5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倍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525" y="4213225"/>
            <a:ext cx="4162425" cy="742950"/>
          </a:xfrm>
          <a:prstGeom prst="rect">
            <a:avLst/>
          </a:prstGeom>
        </p:spPr>
      </p:pic>
      <p:sp>
        <p:nvSpPr>
          <p:cNvPr id="21" name="文本框 8"/>
          <p:cNvSpPr txBox="1"/>
          <p:nvPr/>
        </p:nvSpPr>
        <p:spPr>
          <a:xfrm>
            <a:off x="4584700" y="5038725"/>
            <a:ext cx="517144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4.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当天摄入卡路里大于推荐摄入卡路里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1.5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倍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525" y="5369560"/>
            <a:ext cx="323850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55" grpId="2"/>
      <p:bldP spid="55" grpId="3"/>
      <p:bldP spid="13" grpId="0"/>
      <p:bldP spid="16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我的热量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 flipV="1">
            <a:off x="5897535" y="2236041"/>
            <a:ext cx="765739" cy="45719"/>
          </a:xfrm>
          <a:prstGeom prst="rect">
            <a:avLst/>
          </a:prstGeom>
          <a:solidFill>
            <a:srgbClr val="008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8"/>
          <p:cNvSpPr txBox="1"/>
          <p:nvPr/>
        </p:nvSpPr>
        <p:spPr>
          <a:xfrm>
            <a:off x="6744182" y="2714514"/>
            <a:ext cx="2517668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根据用户在首页抽取的食物进行卡路里统计，并将其绘制成统计图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709604" y="22818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sym typeface="+mn-ea"/>
              </a:rPr>
              <a:t>页面介绍</a:t>
            </a:r>
            <a:endParaRPr lang="zh-CN" altLang="en-US" sz="2000" b="1" dirty="0">
              <a:solidFill>
                <a:srgbClr val="008E85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36493" y="22360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rgbClr val="008E85"/>
                </a:solidFill>
              </a:rPr>
              <a:t>01</a:t>
            </a:r>
            <a:endParaRPr lang="en-US" altLang="zh-CN" sz="4000" b="1" dirty="0" smtClean="0">
              <a:solidFill>
                <a:srgbClr val="008E8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5897247" y="3698885"/>
            <a:ext cx="765739" cy="45719"/>
          </a:xfrm>
          <a:prstGeom prst="rect">
            <a:avLst/>
          </a:prstGeom>
          <a:solidFill>
            <a:srgbClr val="00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08002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6744335" y="4146550"/>
            <a:ext cx="293624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对用户的抽取记录进行统计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根据用户抽取的食物记录绘制折线图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根据用户抽取的食物记录绘制饼图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709316" y="3744681"/>
            <a:ext cx="9467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6358"/>
                </a:solidFill>
              </a:rPr>
              <a:t>功能点</a:t>
            </a:r>
            <a:endParaRPr lang="zh-CN" altLang="en-US" sz="2000" b="1" dirty="0">
              <a:solidFill>
                <a:srgbClr val="00635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47000" y="36988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6358"/>
                </a:solidFill>
              </a:rPr>
              <a:t>02</a:t>
            </a:r>
            <a:endParaRPr lang="en-US" altLang="zh-CN" sz="4000" b="1" dirty="0" smtClean="0">
              <a:solidFill>
                <a:srgbClr val="006358"/>
              </a:solidFill>
            </a:endParaRPr>
          </a:p>
        </p:txBody>
      </p:sp>
      <p:pic>
        <p:nvPicPr>
          <p:cNvPr id="3" name="图片 2" descr="631606114560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300" y="1480185"/>
            <a:ext cx="2463165" cy="4893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我的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 flipV="1">
            <a:off x="6659535" y="2312241"/>
            <a:ext cx="765739" cy="45719"/>
          </a:xfrm>
          <a:prstGeom prst="rect">
            <a:avLst/>
          </a:prstGeom>
          <a:solidFill>
            <a:srgbClr val="008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8"/>
          <p:cNvSpPr txBox="1"/>
          <p:nvPr/>
        </p:nvSpPr>
        <p:spPr>
          <a:xfrm>
            <a:off x="7506182" y="2790714"/>
            <a:ext cx="25176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这是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”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我的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”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界面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有四个选项。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71604" y="23580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sym typeface="+mn-ea"/>
              </a:rPr>
              <a:t>页面介绍</a:t>
            </a:r>
            <a:endParaRPr lang="zh-CN" altLang="en-US" sz="2000" b="1" dirty="0">
              <a:solidFill>
                <a:srgbClr val="008E85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598493" y="23122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rgbClr val="008E85"/>
                </a:solidFill>
              </a:rPr>
              <a:t>01</a:t>
            </a:r>
            <a:endParaRPr lang="en-US" altLang="zh-CN" sz="4000" b="1" dirty="0">
              <a:solidFill>
                <a:srgbClr val="008E8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6659247" y="3775085"/>
            <a:ext cx="765739" cy="45719"/>
          </a:xfrm>
          <a:prstGeom prst="rect">
            <a:avLst/>
          </a:prstGeom>
          <a:solidFill>
            <a:srgbClr val="00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08002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7506529" y="4222443"/>
            <a:ext cx="2517668" cy="174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我的记录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记录你每天吃的食物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我的热量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记录每天你摄热量的食     物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我的计划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记录自己的身高体重年龄，还有每天必须的热量，超过了就会变胖啦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选择哪个校区的饭堂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71316" y="3820881"/>
            <a:ext cx="9467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6358"/>
                </a:solidFill>
              </a:rPr>
              <a:t>功能点</a:t>
            </a:r>
            <a:endParaRPr lang="zh-CN" altLang="en-US" sz="2000" b="1" dirty="0">
              <a:solidFill>
                <a:srgbClr val="00635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609000" y="37750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rgbClr val="006358"/>
                </a:solidFill>
              </a:rPr>
              <a:t>02</a:t>
            </a:r>
            <a:endParaRPr lang="en-US" altLang="zh-CN" sz="4000" b="1" dirty="0">
              <a:solidFill>
                <a:srgbClr val="0063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9521" y="1347081"/>
            <a:ext cx="2352304" cy="4671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我的计划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 flipV="1">
            <a:off x="5897535" y="2236041"/>
            <a:ext cx="765739" cy="45719"/>
          </a:xfrm>
          <a:prstGeom prst="rect">
            <a:avLst/>
          </a:prstGeom>
          <a:solidFill>
            <a:srgbClr val="008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8"/>
          <p:cNvSpPr txBox="1"/>
          <p:nvPr/>
        </p:nvSpPr>
        <p:spPr>
          <a:xfrm>
            <a:off x="6744182" y="2700544"/>
            <a:ext cx="2517668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根据用户提供的身体数据，给出每日卡路里的推荐摄入量。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709604" y="22818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sym typeface="+mn-ea"/>
              </a:rPr>
              <a:t>页面介绍</a:t>
            </a:r>
            <a:endParaRPr lang="zh-CN" altLang="en-US" sz="2000" b="1" dirty="0">
              <a:solidFill>
                <a:srgbClr val="008E85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36493" y="22360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rgbClr val="008E85"/>
                </a:solidFill>
              </a:rPr>
              <a:t>01</a:t>
            </a:r>
            <a:endParaRPr lang="en-US" altLang="zh-CN" sz="4000" b="1" dirty="0" smtClean="0">
              <a:solidFill>
                <a:srgbClr val="008E8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5897247" y="3819535"/>
            <a:ext cx="765739" cy="45719"/>
          </a:xfrm>
          <a:prstGeom prst="rect">
            <a:avLst/>
          </a:prstGeom>
          <a:solidFill>
            <a:srgbClr val="00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08002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6744335" y="4146550"/>
            <a:ext cx="293624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用户提供的数据通过公式动态运算。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将数据写入缓存数据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每次进入页面都会读取缓存数据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709316" y="3744681"/>
            <a:ext cx="9467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6358"/>
                </a:solidFill>
              </a:rPr>
              <a:t>功能点</a:t>
            </a:r>
            <a:endParaRPr lang="zh-CN" altLang="en-US" sz="2000" b="1" dirty="0">
              <a:solidFill>
                <a:srgbClr val="00635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47000" y="386525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6358"/>
                </a:solidFill>
              </a:rPr>
              <a:t>02</a:t>
            </a:r>
            <a:endParaRPr lang="en-US" altLang="zh-CN" sz="4000" b="1" dirty="0" smtClean="0">
              <a:solidFill>
                <a:srgbClr val="006358"/>
              </a:solidFill>
            </a:endParaRPr>
          </a:p>
        </p:txBody>
      </p:sp>
      <p:pic>
        <p:nvPicPr>
          <p:cNvPr id="3" name="图片 2" descr="C:\Users\KaiKai\Desktop\WechatIMG64.jpegWechatIMG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92618" y="1480820"/>
            <a:ext cx="2462530" cy="489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我的热量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 flipV="1">
            <a:off x="5897535" y="2236041"/>
            <a:ext cx="765739" cy="45719"/>
          </a:xfrm>
          <a:prstGeom prst="rect">
            <a:avLst/>
          </a:prstGeom>
          <a:solidFill>
            <a:srgbClr val="008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8"/>
          <p:cNvSpPr txBox="1"/>
          <p:nvPr/>
        </p:nvSpPr>
        <p:spPr>
          <a:xfrm>
            <a:off x="6744182" y="2714514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用户在首页抽取的食物的记录目录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709604" y="22818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sym typeface="+mn-ea"/>
              </a:rPr>
              <a:t>页面介绍</a:t>
            </a:r>
            <a:endParaRPr lang="zh-CN" altLang="en-US" sz="2000" b="1" dirty="0">
              <a:solidFill>
                <a:srgbClr val="008E85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36493" y="22360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rgbClr val="008E85"/>
                </a:solidFill>
              </a:rPr>
              <a:t>01</a:t>
            </a:r>
            <a:endParaRPr lang="en-US" altLang="zh-CN" sz="4000" b="1" dirty="0" smtClean="0">
              <a:solidFill>
                <a:srgbClr val="008E8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5897247" y="3698885"/>
            <a:ext cx="765739" cy="45719"/>
          </a:xfrm>
          <a:prstGeom prst="rect">
            <a:avLst/>
          </a:prstGeom>
          <a:solidFill>
            <a:srgbClr val="00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08002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6744335" y="4146550"/>
            <a:ext cx="322135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对用户的抽取记录进行页面渲染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点击记录跳转到记录详情页面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把被点击的记录数据显示在记录详情页面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709316" y="3744681"/>
            <a:ext cx="9467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6358"/>
                </a:solidFill>
              </a:rPr>
              <a:t>功能点</a:t>
            </a:r>
            <a:endParaRPr lang="zh-CN" altLang="en-US" sz="2000" b="1" dirty="0">
              <a:solidFill>
                <a:srgbClr val="00635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47000" y="36988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6358"/>
                </a:solidFill>
              </a:rPr>
              <a:t>02</a:t>
            </a:r>
            <a:endParaRPr lang="en-US" altLang="zh-CN" sz="4000" b="1" dirty="0" smtClean="0">
              <a:solidFill>
                <a:srgbClr val="006358"/>
              </a:solidFill>
            </a:endParaRPr>
          </a:p>
        </p:txBody>
      </p:sp>
      <p:pic>
        <p:nvPicPr>
          <p:cNvPr id="3" name="图片 2" descr="C:\Users\123\Desktop\9b7a872b87fe2dbeba1c9f0ac8ae6ab.jpg9b7a872b87fe2dbeba1c9f0ac8ae6a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92300" y="1482090"/>
            <a:ext cx="2463165" cy="488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我的热量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 flipV="1">
            <a:off x="5897535" y="2236041"/>
            <a:ext cx="765739" cy="45719"/>
          </a:xfrm>
          <a:prstGeom prst="rect">
            <a:avLst/>
          </a:prstGeom>
          <a:solidFill>
            <a:srgbClr val="008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8"/>
          <p:cNvSpPr txBox="1"/>
          <p:nvPr/>
        </p:nvSpPr>
        <p:spPr>
          <a:xfrm>
            <a:off x="6744182" y="2714514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用户在首页抽取的食物的记录详情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709604" y="22818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sym typeface="+mn-ea"/>
              </a:rPr>
              <a:t>页面介绍</a:t>
            </a:r>
            <a:endParaRPr lang="zh-CN" altLang="en-US" sz="2000" b="1" dirty="0">
              <a:solidFill>
                <a:srgbClr val="008E85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36493" y="22360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rgbClr val="008E85"/>
                </a:solidFill>
              </a:rPr>
              <a:t>01</a:t>
            </a:r>
            <a:endParaRPr lang="en-US" altLang="zh-CN" sz="4000" b="1" dirty="0" smtClean="0">
              <a:solidFill>
                <a:srgbClr val="008E8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5897247" y="3698885"/>
            <a:ext cx="765739" cy="45719"/>
          </a:xfrm>
          <a:prstGeom prst="rect">
            <a:avLst/>
          </a:prstGeom>
          <a:solidFill>
            <a:srgbClr val="00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08002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6744335" y="4146550"/>
            <a:ext cx="322135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将我的记录页面点击元素的数据显示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删除记录功能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修改记录信息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709316" y="3744681"/>
            <a:ext cx="9467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6358"/>
                </a:solidFill>
              </a:rPr>
              <a:t>功能点</a:t>
            </a:r>
            <a:endParaRPr lang="zh-CN" altLang="en-US" sz="2000" b="1" dirty="0">
              <a:solidFill>
                <a:srgbClr val="00635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47000" y="36988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6358"/>
                </a:solidFill>
              </a:rPr>
              <a:t>02</a:t>
            </a:r>
            <a:endParaRPr lang="en-US" altLang="zh-CN" sz="4000" b="1" dirty="0" smtClean="0">
              <a:solidFill>
                <a:srgbClr val="006358"/>
              </a:solidFill>
            </a:endParaRPr>
          </a:p>
        </p:txBody>
      </p:sp>
      <p:pic>
        <p:nvPicPr>
          <p:cNvPr id="3" name="图片 2" descr="C:\Users\123\Desktop\81eb466ae101d0d3f6a96717ba5e4da.jpg81eb466ae101d0d3f6a96717ba5e4d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92618" y="1482090"/>
            <a:ext cx="2462530" cy="488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搜索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 flipV="1">
            <a:off x="5897535" y="2236041"/>
            <a:ext cx="765739" cy="45719"/>
          </a:xfrm>
          <a:prstGeom prst="rect">
            <a:avLst/>
          </a:prstGeom>
          <a:solidFill>
            <a:srgbClr val="008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8"/>
          <p:cNvSpPr txBox="1"/>
          <p:nvPr/>
        </p:nvSpPr>
        <p:spPr>
          <a:xfrm>
            <a:off x="6744182" y="2694194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点击搜索框，输入菜名，根据输入的内容自动匹配显示相应的菜品记录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709604" y="22818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sym typeface="+mn-ea"/>
              </a:rPr>
              <a:t>页面介绍</a:t>
            </a:r>
            <a:endParaRPr lang="zh-CN" altLang="en-US" sz="2000" b="1" dirty="0">
              <a:solidFill>
                <a:srgbClr val="008E85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36493" y="22360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rgbClr val="008E85"/>
                </a:solidFill>
              </a:rPr>
              <a:t>01</a:t>
            </a:r>
            <a:endParaRPr lang="en-US" altLang="zh-CN" sz="4000" b="1" dirty="0">
              <a:solidFill>
                <a:srgbClr val="008E8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5897247" y="3819535"/>
            <a:ext cx="765739" cy="45719"/>
          </a:xfrm>
          <a:prstGeom prst="rect">
            <a:avLst/>
          </a:prstGeom>
          <a:solidFill>
            <a:srgbClr val="00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08002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6709410" y="4236085"/>
            <a:ext cx="2936240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点击搜索框，输入菜名的关键词，菜单栏会自动根据关键字列出相应的菜品记录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点击菜单栏的菜品，会跳转到记录详情页，将当前点击的数据，写入到记录详情页中。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709316" y="3744681"/>
            <a:ext cx="9467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6358"/>
                </a:solidFill>
              </a:rPr>
              <a:t>功能点</a:t>
            </a:r>
            <a:endParaRPr lang="zh-CN" altLang="en-US" sz="2000" b="1" dirty="0">
              <a:solidFill>
                <a:srgbClr val="00635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47000" y="386525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rgbClr val="006358"/>
                </a:solidFill>
              </a:rPr>
              <a:t>02</a:t>
            </a:r>
            <a:endParaRPr lang="en-US" altLang="zh-CN" sz="4000" b="1" dirty="0">
              <a:solidFill>
                <a:srgbClr val="006358"/>
              </a:solidFill>
            </a:endParaRPr>
          </a:p>
        </p:txBody>
      </p:sp>
      <p:pic>
        <p:nvPicPr>
          <p:cNvPr id="4" name="图片 3" descr="WechatIMG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655" y="1541145"/>
            <a:ext cx="2526665" cy="5020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学校管理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 flipV="1">
            <a:off x="5897535" y="2236041"/>
            <a:ext cx="765739" cy="45719"/>
          </a:xfrm>
          <a:prstGeom prst="rect">
            <a:avLst/>
          </a:prstGeom>
          <a:solidFill>
            <a:srgbClr val="008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8"/>
          <p:cNvSpPr txBox="1"/>
          <p:nvPr/>
        </p:nvSpPr>
        <p:spPr>
          <a:xfrm>
            <a:off x="6744182" y="2714514"/>
            <a:ext cx="251766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根据用户在学校详情页面增加或删除的食堂和菜品数量动态显示，并且还可以任意添加学校，由此进入学校详情页面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709604" y="22818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sym typeface="+mn-ea"/>
              </a:rPr>
              <a:t>页面介绍</a:t>
            </a:r>
            <a:endParaRPr lang="zh-CN" altLang="en-US" sz="2000" b="1" dirty="0">
              <a:solidFill>
                <a:srgbClr val="008E85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36493" y="22360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rgbClr val="008E85"/>
                </a:solidFill>
              </a:rPr>
              <a:t>01</a:t>
            </a:r>
            <a:endParaRPr lang="en-US" altLang="zh-CN" sz="4000" b="1" dirty="0" smtClean="0">
              <a:solidFill>
                <a:srgbClr val="008E8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5897247" y="3819535"/>
            <a:ext cx="765739" cy="45719"/>
          </a:xfrm>
          <a:prstGeom prst="rect">
            <a:avLst/>
          </a:prstGeom>
          <a:solidFill>
            <a:srgbClr val="00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08002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6744335" y="4146550"/>
            <a:ext cx="29362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读取学校详情页面数据，显示在该页面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设置添加学校功能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709316" y="3744681"/>
            <a:ext cx="9467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6358"/>
                </a:solidFill>
              </a:rPr>
              <a:t>功能点</a:t>
            </a:r>
            <a:endParaRPr lang="zh-CN" altLang="en-US" sz="2000" b="1" dirty="0">
              <a:solidFill>
                <a:srgbClr val="00635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47000" y="386525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6358"/>
                </a:solidFill>
              </a:rPr>
              <a:t>02</a:t>
            </a:r>
            <a:endParaRPr lang="en-US" altLang="zh-CN" sz="4000" b="1" dirty="0" smtClean="0">
              <a:solidFill>
                <a:srgbClr val="006358"/>
              </a:solidFill>
            </a:endParaRPr>
          </a:p>
        </p:txBody>
      </p:sp>
      <p:pic>
        <p:nvPicPr>
          <p:cNvPr id="3" name="图片 2" descr="C:\Users\Administrator.SC-202011051919\Desktop\页面截图\页面截图\WechatIMG65.jpegWechatIMG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92300" y="1480820"/>
            <a:ext cx="2463165" cy="489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学校详情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 flipV="1">
            <a:off x="5897535" y="2236041"/>
            <a:ext cx="765739" cy="45719"/>
          </a:xfrm>
          <a:prstGeom prst="rect">
            <a:avLst/>
          </a:prstGeom>
          <a:solidFill>
            <a:srgbClr val="008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8"/>
          <p:cNvSpPr txBox="1"/>
          <p:nvPr/>
        </p:nvSpPr>
        <p:spPr>
          <a:xfrm>
            <a:off x="6744182" y="2694194"/>
            <a:ext cx="251766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从学校管理页面点击进入该页面，可以任意添加饭堂信息和菜品信息，还能勾选早中晚餐，也可以删除该饭堂或院校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709604" y="22818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sym typeface="+mn-ea"/>
              </a:rPr>
              <a:t>页面介绍</a:t>
            </a:r>
            <a:endParaRPr lang="zh-CN" altLang="en-US" sz="2000" b="1" dirty="0">
              <a:solidFill>
                <a:srgbClr val="008E85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36493" y="22360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rgbClr val="008E85"/>
                </a:solidFill>
              </a:rPr>
              <a:t>01</a:t>
            </a:r>
            <a:endParaRPr lang="en-US" altLang="zh-CN" sz="4000" b="1" dirty="0" smtClean="0">
              <a:solidFill>
                <a:srgbClr val="008E8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5897247" y="3819535"/>
            <a:ext cx="765739" cy="45719"/>
          </a:xfrm>
          <a:prstGeom prst="rect">
            <a:avLst/>
          </a:prstGeom>
          <a:solidFill>
            <a:srgbClr val="00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08002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6744335" y="4146550"/>
            <a:ext cx="293624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根据不同的学校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，显示不同的内容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饭堂数量和菜品，根据下面内容，动态变化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点击饭堂、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菜品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的删除按钮，删除饭堂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点击添加菜品、饭堂的按钮，插入个内容框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点击删除院校，会返回上一页并删除对应学校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709316" y="3744681"/>
            <a:ext cx="9467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6358"/>
                </a:solidFill>
              </a:rPr>
              <a:t>功能点</a:t>
            </a:r>
            <a:endParaRPr lang="zh-CN" altLang="en-US" sz="2000" b="1" dirty="0">
              <a:solidFill>
                <a:srgbClr val="00635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47000" y="386525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6358"/>
                </a:solidFill>
              </a:rPr>
              <a:t>02</a:t>
            </a:r>
            <a:endParaRPr lang="en-US" altLang="zh-CN" sz="4000" b="1" dirty="0" smtClean="0">
              <a:solidFill>
                <a:srgbClr val="006358"/>
              </a:solidFill>
            </a:endParaRPr>
          </a:p>
        </p:txBody>
      </p:sp>
      <p:pic>
        <p:nvPicPr>
          <p:cNvPr id="3" name="图片 2" descr="C:\Users\Administrator.SC-202011051919\Desktop\页面截图\页面截图\WechatIMG66.jpegWechatIMG6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92618" y="1480820"/>
            <a:ext cx="2462530" cy="489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</p:spPr>
        <p:txBody>
          <a:bodyPr/>
          <a:lstStyle/>
          <a:p>
            <a:r>
              <a:rPr kumimoji="1" lang="zh-CN" altLang="en-US" dirty="0" smtClean="0"/>
              <a:t>总结回顾</a:t>
            </a:r>
            <a:endParaRPr kumimoji="1"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288873" y="1494610"/>
            <a:ext cx="932642" cy="634634"/>
          </a:xfrm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221514" y="1494610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选题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88873" y="2403566"/>
            <a:ext cx="932642" cy="634634"/>
          </a:xfrm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221514" y="2403566"/>
            <a:ext cx="3253563" cy="634634"/>
          </a:xfrm>
        </p:spPr>
        <p:txBody>
          <a:bodyPr/>
          <a:lstStyle/>
          <a:p>
            <a:r>
              <a:rPr kumimoji="1" lang="zh-CN" altLang="en-US" dirty="0" smtClean="0"/>
              <a:t>作品概述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88873" y="3312522"/>
            <a:ext cx="932642" cy="634634"/>
          </a:xfrm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221514" y="3312522"/>
            <a:ext cx="3253563" cy="634634"/>
          </a:xfrm>
        </p:spPr>
        <p:txBody>
          <a:bodyPr/>
          <a:lstStyle/>
          <a:p>
            <a:r>
              <a:rPr kumimoji="1" lang="zh-CN" altLang="en-US" dirty="0" smtClean="0">
                <a:sym typeface="+mn-ea"/>
              </a:rPr>
              <a:t>作品展示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88873" y="4221478"/>
            <a:ext cx="932642" cy="634634"/>
          </a:xfrm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221514" y="4221478"/>
            <a:ext cx="3253563" cy="634634"/>
          </a:xfrm>
        </p:spPr>
        <p:txBody>
          <a:bodyPr/>
          <a:lstStyle/>
          <a:p>
            <a:r>
              <a:rPr kumimoji="1" lang="zh-CN" altLang="en-US" dirty="0" smtClean="0">
                <a:sym typeface="+mn-ea"/>
              </a:rPr>
              <a:t>总结回顾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/>
        </p:nvSpPr>
        <p:spPr>
          <a:xfrm>
            <a:off x="7288873" y="1494610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18" name="文本占位符 4"/>
          <p:cNvSpPr>
            <a:spLocks noGrp="1"/>
          </p:cNvSpPr>
          <p:nvPr/>
        </p:nvSpPr>
        <p:spPr>
          <a:xfrm>
            <a:off x="8221514" y="1494610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选题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/>
        </p:nvSpPr>
        <p:spPr>
          <a:xfrm>
            <a:off x="7288873" y="2403566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/>
        </p:nvSpPr>
        <p:spPr>
          <a:xfrm>
            <a:off x="8221514" y="2403566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作品概述</a:t>
            </a:r>
            <a:endParaRPr kumimoji="1" lang="zh-CN" altLang="en-US" dirty="0"/>
          </a:p>
        </p:txBody>
      </p:sp>
      <p:sp>
        <p:nvSpPr>
          <p:cNvPr id="21" name="文本占位符 7"/>
          <p:cNvSpPr>
            <a:spLocks noGrp="1"/>
          </p:cNvSpPr>
          <p:nvPr/>
        </p:nvSpPr>
        <p:spPr>
          <a:xfrm>
            <a:off x="7288873" y="33125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22" name="文本占位符 9"/>
          <p:cNvSpPr>
            <a:spLocks noGrp="1"/>
          </p:cNvSpPr>
          <p:nvPr/>
        </p:nvSpPr>
        <p:spPr>
          <a:xfrm>
            <a:off x="7288873" y="422147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总结回顾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7644407" y="2811940"/>
            <a:ext cx="3339429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经过这次项目开发，我们学会了如何用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Git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完成项目协同开发；借助这次大作业的机会，我们学会了简单的微信小程序开发。但项目中还存在很多不足，希望同学们发现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BUG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能及时与我们联系，共同学习，共同交流。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44407" y="2320147"/>
            <a:ext cx="69215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总结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WX20201207-2220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548765"/>
            <a:ext cx="6071235" cy="408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56613" y="2908489"/>
            <a:ext cx="8084654" cy="1041761"/>
          </a:xfrm>
        </p:spPr>
        <p:txBody>
          <a:bodyPr/>
          <a:lstStyle/>
          <a:p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YOU!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选题背景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选题背景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0" y="3726297"/>
            <a:ext cx="2517668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想通过所学的知识解决现实生活中碰到的问题，进一步巩固自己的专业知识。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现实背景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88275" y="3726297"/>
            <a:ext cx="2517668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想借大作业这个机会，去学习和掌握一些新技术，拓展自己的技术栈。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课题背景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作品概述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作品概述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6672235" y="139847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518882" y="1876314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一款主打抽选食物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热量管理的微信小程序，主要面向选择困难症群体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84304" y="14436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项目介绍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11828" y="139847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6671947" y="28606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519229" y="3308043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微信小程序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ECharts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84016" y="2905846"/>
            <a:ext cx="145605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使用的技术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11540" y="28606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/>
                </a:solidFill>
              </a:rPr>
              <a:t>02</a:t>
            </a:r>
            <a:endParaRPr lang="en-US" altLang="zh-CN" sz="4000" b="1" dirty="0">
              <a:solidFill>
                <a:schemeClr val="accent2"/>
              </a:solidFill>
            </a:endParaRPr>
          </a:p>
        </p:txBody>
      </p:sp>
      <p:pic>
        <p:nvPicPr>
          <p:cNvPr id="17" name="图片 16" descr="/Users/elderly/Desktop/gh_0d08d2fe0739_1280.jpggh_0d08d2fe0739_12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37310" y="1398270"/>
            <a:ext cx="3829685" cy="383032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 flipV="1">
            <a:off x="6671947" y="425006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9EA9D2"/>
              </a:solidFill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7519229" y="4711393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1.UI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有些简陋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数据采取前端缓存的方案，可能出现数据丢失的情况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84016" y="4295861"/>
            <a:ext cx="196532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项目存在的缺陷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09635" y="4250065"/>
            <a:ext cx="817880" cy="891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9EA9D2"/>
                </a:solidFill>
              </a:rPr>
              <a:t>03</a:t>
            </a:r>
            <a:endParaRPr lang="en-US" altLang="zh-CN" sz="4000" b="1" dirty="0" smtClean="0">
              <a:solidFill>
                <a:srgbClr val="9EA9D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 animBg="1"/>
      <p:bldP spid="15" grpId="0"/>
      <p:bldP spid="16" grpId="0"/>
      <p:bldP spid="14" grpId="0"/>
      <p:bldP spid="7" grpId="0" animBg="1"/>
      <p:bldP spid="19" grpId="0"/>
      <p:bldP spid="20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>
                <a:sym typeface="+mn-ea"/>
              </a:rPr>
              <a:t>作品展示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elderly/Downloads/carbon (6).pngcarbon (6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71255" y="1021080"/>
            <a:ext cx="3445510" cy="5661660"/>
          </a:xfrm>
          <a:prstGeom prst="rect">
            <a:avLst/>
          </a:prstGeom>
        </p:spPr>
      </p:pic>
      <p:sp>
        <p:nvSpPr>
          <p:cNvPr id="4" name="燕尾形箭头 3"/>
          <p:cNvSpPr/>
          <p:nvPr/>
        </p:nvSpPr>
        <p:spPr>
          <a:xfrm rot="10800000">
            <a:off x="5565775" y="1576070"/>
            <a:ext cx="3128645" cy="742950"/>
          </a:xfrm>
          <a:prstGeom prst="notchedRightArrow">
            <a:avLst/>
          </a:prstGeom>
          <a:solidFill>
            <a:srgbClr val="01B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6" name="图片 5" descr="/Users/elderly/Downloads/carbon (3).pngcarbon (3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27325" y="1078865"/>
            <a:ext cx="2884170" cy="2060575"/>
          </a:xfrm>
          <a:prstGeom prst="rect">
            <a:avLst/>
          </a:prstGeom>
        </p:spPr>
      </p:pic>
      <p:sp>
        <p:nvSpPr>
          <p:cNvPr id="8" name="文本框 8"/>
          <p:cNvSpPr txBox="1"/>
          <p:nvPr/>
        </p:nvSpPr>
        <p:spPr>
          <a:xfrm>
            <a:off x="8922406" y="936494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编写缓存管理类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92776" y="1020949"/>
            <a:ext cx="251766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小程序初始化完毕后挂载缓存类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图片 9" descr="carbon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55" y="4100195"/>
            <a:ext cx="3267075" cy="27298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97175" y="3826510"/>
            <a:ext cx="26479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在页面中通过缓存类对缓存进行读取和写入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燕尾形箭头 11"/>
          <p:cNvSpPr/>
          <p:nvPr/>
        </p:nvSpPr>
        <p:spPr>
          <a:xfrm rot="5400000">
            <a:off x="3724910" y="3010535"/>
            <a:ext cx="888365" cy="742950"/>
          </a:xfrm>
          <a:prstGeom prst="notchedRightArrow">
            <a:avLst/>
          </a:prstGeom>
          <a:solidFill>
            <a:srgbClr val="01B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文本占位符 1"/>
          <p:cNvSpPr>
            <a:spLocks noGrp="1"/>
          </p:cNvSpPr>
          <p:nvPr/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>
                <a:sym typeface="+mn-ea"/>
              </a:rPr>
              <a:t>公用缓存管理类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首页</a:t>
            </a:r>
            <a:endParaRPr kumimoji="1" lang="zh-CN" altLang="en-US" dirty="0"/>
          </a:p>
        </p:txBody>
      </p:sp>
      <p:pic>
        <p:nvPicPr>
          <p:cNvPr id="53" name="图片 52" descr="571606114554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" y="1467485"/>
            <a:ext cx="2575560" cy="5118100"/>
          </a:xfrm>
          <a:prstGeom prst="rect">
            <a:avLst/>
          </a:prstGeom>
        </p:spPr>
      </p:pic>
      <p:pic>
        <p:nvPicPr>
          <p:cNvPr id="7" name="图片 6" descr="561606114553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467485"/>
            <a:ext cx="2586355" cy="5139690"/>
          </a:xfrm>
          <a:prstGeom prst="roundRect">
            <a:avLst/>
          </a:prstGeom>
        </p:spPr>
      </p:pic>
      <p:sp>
        <p:nvSpPr>
          <p:cNvPr id="54" name="矩形 53"/>
          <p:cNvSpPr/>
          <p:nvPr/>
        </p:nvSpPr>
        <p:spPr>
          <a:xfrm flipV="1">
            <a:off x="6659535" y="2312241"/>
            <a:ext cx="765739" cy="45719"/>
          </a:xfrm>
          <a:prstGeom prst="rect">
            <a:avLst/>
          </a:prstGeom>
          <a:solidFill>
            <a:srgbClr val="008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8"/>
          <p:cNvSpPr txBox="1"/>
          <p:nvPr/>
        </p:nvSpPr>
        <p:spPr>
          <a:xfrm>
            <a:off x="7506182" y="2790714"/>
            <a:ext cx="251766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小程序的入口页面，可根据筛选条件对缓存中的食品数据进行随机抽取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71604" y="2358037"/>
            <a:ext cx="120142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sym typeface="+mn-ea"/>
              </a:rPr>
              <a:t>页面介绍</a:t>
            </a:r>
            <a:endParaRPr lang="zh-CN" altLang="en-US" sz="2000" b="1" dirty="0">
              <a:solidFill>
                <a:srgbClr val="008E85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598493" y="23122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rgbClr val="008E85"/>
                </a:solidFill>
              </a:rPr>
              <a:t>01</a:t>
            </a:r>
            <a:endParaRPr lang="en-US" altLang="zh-CN" sz="4000" b="1" dirty="0" smtClean="0">
              <a:solidFill>
                <a:srgbClr val="008E8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6659247" y="3775085"/>
            <a:ext cx="765739" cy="45719"/>
          </a:xfrm>
          <a:prstGeom prst="rect">
            <a:avLst/>
          </a:prstGeom>
          <a:solidFill>
            <a:srgbClr val="00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08002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7506529" y="4222443"/>
            <a:ext cx="251766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随机抽取食物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筛选抽取条件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根据当日摄入卡路里进行提示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分享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71316" y="3820881"/>
            <a:ext cx="946785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6358"/>
                </a:solidFill>
              </a:rPr>
              <a:t>功能点</a:t>
            </a:r>
            <a:endParaRPr lang="zh-CN" altLang="en-US" sz="2000" b="1" dirty="0">
              <a:solidFill>
                <a:srgbClr val="00635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609000" y="37750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6358"/>
                </a:solidFill>
              </a:rPr>
              <a:t>02</a:t>
            </a:r>
            <a:endParaRPr lang="en-US" altLang="zh-CN" sz="4000" b="1" dirty="0" smtClean="0">
              <a:solidFill>
                <a:srgbClr val="006358"/>
              </a:solidFill>
            </a:endParaRPr>
          </a:p>
        </p:txBody>
      </p:sp>
      <p:pic>
        <p:nvPicPr>
          <p:cNvPr id="67" name="图片 66" descr="671606116130_.pic"/>
          <p:cNvPicPr>
            <a:picLocks noChangeAspect="1"/>
          </p:cNvPicPr>
          <p:nvPr/>
        </p:nvPicPr>
        <p:blipFill>
          <a:blip r:embed="rId3"/>
          <a:srcRect l="927" r="927"/>
          <a:stretch>
            <a:fillRect/>
          </a:stretch>
        </p:blipFill>
        <p:spPr>
          <a:xfrm>
            <a:off x="3391535" y="1467485"/>
            <a:ext cx="2517775" cy="509905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1478</Words>
  <Application>WPS 演示</Application>
  <PresentationFormat>宽屏</PresentationFormat>
  <Paragraphs>266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Arial</vt:lpstr>
      <vt:lpstr>方正书宋_GBK</vt:lpstr>
      <vt:lpstr>Wingdings</vt:lpstr>
      <vt:lpstr>Microsoft YaHei</vt:lpstr>
      <vt:lpstr>汉仪旗黑</vt:lpstr>
      <vt:lpstr>Segoe UI Light</vt:lpstr>
      <vt:lpstr>苹方-简</vt:lpstr>
      <vt:lpstr>微软雅黑</vt:lpstr>
      <vt:lpstr>Century Gothic</vt:lpstr>
      <vt:lpstr>微软雅黑</vt:lpstr>
      <vt:lpstr>Segoe UI Light</vt:lpstr>
      <vt:lpstr>Thonburi</vt:lpstr>
      <vt:lpstr>微软雅黑</vt:lpstr>
      <vt:lpstr>宋体</vt:lpstr>
      <vt:lpstr>Arial Unicode MS</vt:lpstr>
      <vt:lpstr>Calibri</vt:lpstr>
      <vt:lpstr>Helvetica Neue</vt:lpstr>
      <vt:lpstr>汉仪书宋二KW</vt:lpstr>
      <vt:lpstr>黑体</vt:lpstr>
      <vt:lpstr>汉仪中黑KW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elderly</cp:lastModifiedBy>
  <cp:revision>108</cp:revision>
  <dcterms:created xsi:type="dcterms:W3CDTF">2020-12-07T15:05:19Z</dcterms:created>
  <dcterms:modified xsi:type="dcterms:W3CDTF">2020-12-07T15:05:19Z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